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5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4" r:id="rId47"/>
    <p:sldId id="305" r:id="rId48"/>
    <p:sldId id="302" r:id="rId49"/>
    <p:sldId id="30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9"/>
    <p:restoredTop sz="94659"/>
  </p:normalViewPr>
  <p:slideViewPr>
    <p:cSldViewPr snapToGrid="0" snapToObjects="1">
      <p:cViewPr varScale="1">
        <p:scale>
          <a:sx n="120" d="100"/>
          <a:sy n="120" d="100"/>
        </p:scale>
        <p:origin x="200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Women CEOs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96.0</c:v>
                </c:pt>
                <c:pt idx="1">
                  <c:v>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89462-DAD7-6E4B-80C1-3D4AD425F286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25D78-790B-CB42-96E0-0EBC3505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69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Snow used this spot map to illustrate how cases of cholera were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around a water pump. This helped to show that cholera was being spread through the water, and not by air as was thought at the time. - See more at: http://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visual.ly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/john-snow-cholera-map#sthash.RPw8YjAu.dpuf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CCDB-EBBE-D242-8385-3275664671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3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CCDB-EBBE-D242-8385-3275664671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3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flow map.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Napalon’s</a:t>
            </a:r>
            <a:r>
              <a:rPr lang="en-US" baseline="0" dirty="0" smtClean="0"/>
              <a:t> disaster taking Moscow.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CCDB-EBBE-D242-8385-3275664671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8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297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0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6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249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8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1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35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6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66F24B9-9257-4143-9834-4FF3D6BB8F05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470245F-7219-BA49-B62D-BC017BDEB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nytimes.com/interactive/2013/04/17/us/caught-in-the-blast-at-the-boston-marathon.html?ref=us" TargetMode="Externa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pr.org/news/graphics/2014/01/alljobs.gif" TargetMode="External"/><Relationship Id="rId3" Type="http://schemas.openxmlformats.org/officeDocument/2006/relationships/image" Target="../media/image32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ashingtonpost.com/graphics/politics/2016-election/trump-charts/" TargetMode="External"/><Relationship Id="rId3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ylervigen.com/spurious-correlations" TargetMode="External"/><Relationship Id="rId3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arth.nullschool.net/" TargetMode="Externa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Graphic Forms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7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5-08 at 12.10.1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227984"/>
            <a:ext cx="10723417" cy="6699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7867" y="-53212"/>
            <a:ext cx="6553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</a:t>
            </a:r>
            <a:r>
              <a:rPr lang="en-US" sz="1100" dirty="0" err="1" smtClean="0"/>
              <a:t>www.nytimes.com</a:t>
            </a:r>
            <a:r>
              <a:rPr lang="en-US" sz="1100" dirty="0" smtClean="0"/>
              <a:t>/interactive/2013/04/17/us/</a:t>
            </a:r>
            <a:r>
              <a:rPr lang="en-US" sz="1100" dirty="0" err="1" smtClean="0"/>
              <a:t>caught-in-the-blast-at-the-boston-marathon.html?ref</a:t>
            </a:r>
            <a:r>
              <a:rPr lang="en-US" sz="1100" dirty="0" smtClean="0"/>
              <a:t>=us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0193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1"/>
            <a:ext cx="9418320" cy="54518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</a:t>
            </a:r>
            <a:br>
              <a:rPr lang="en-US" dirty="0" smtClean="0"/>
            </a:br>
            <a:r>
              <a:rPr lang="en-US" dirty="0" smtClean="0"/>
              <a:t>is the </a:t>
            </a:r>
            <a:br>
              <a:rPr lang="en-US" dirty="0" smtClean="0"/>
            </a:br>
            <a:r>
              <a:rPr lang="en-US" dirty="0" smtClean="0"/>
              <a:t>difference </a:t>
            </a:r>
            <a:br>
              <a:rPr lang="en-US" dirty="0" smtClean="0"/>
            </a:br>
            <a:r>
              <a:rPr lang="en-US" dirty="0" smtClean="0"/>
              <a:t>between </a:t>
            </a:r>
            <a:br>
              <a:rPr lang="en-US" dirty="0" smtClean="0"/>
            </a:br>
            <a:r>
              <a:rPr lang="en-US" dirty="0" smtClean="0">
                <a:solidFill>
                  <a:schemeClr val="accent1"/>
                </a:solidFill>
              </a:rPr>
              <a:t>art</a:t>
            </a:r>
            <a:r>
              <a:rPr lang="en-US" dirty="0" smtClean="0"/>
              <a:t> and </a:t>
            </a:r>
            <a:br>
              <a:rPr lang="en-US" dirty="0" smtClean="0"/>
            </a:br>
            <a:r>
              <a:rPr lang="en-US" dirty="0" smtClean="0">
                <a:solidFill>
                  <a:schemeClr val="accent1"/>
                </a:solidFill>
              </a:rPr>
              <a:t>functional art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6" descr="PRESENTATION_org_Page_04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t="3131" b="8324"/>
          <a:stretch/>
        </p:blipFill>
        <p:spPr>
          <a:xfrm>
            <a:off x="5540522" y="1309016"/>
            <a:ext cx="5764787" cy="40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5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Thinking that infographics are just ‘art” leads to wrong priorities.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7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_org_Page_0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_org_Page_0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3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_org_Page_0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_org_Page_0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" y="0"/>
            <a:ext cx="12188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82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_org_Page_0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0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4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_org_Page_05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0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9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7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 from History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It’s important but I am going to go quick!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8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1" y="365760"/>
            <a:ext cx="10170741" cy="1325562"/>
          </a:xfrm>
        </p:spPr>
        <p:txBody>
          <a:bodyPr/>
          <a:lstStyle/>
          <a:p>
            <a:r>
              <a:rPr lang="en-US" dirty="0" smtClean="0"/>
              <a:t>1776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PRESENTATION_org_Page_0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90" y="533400"/>
            <a:ext cx="1056639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90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RESENTATION_org_Page_06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4" b="10494"/>
          <a:stretch>
            <a:fillRect/>
          </a:stretch>
        </p:blipFill>
        <p:spPr>
          <a:xfrm>
            <a:off x="360291" y="1458537"/>
            <a:ext cx="14357604" cy="508659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RESENTATION_org_Page_064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 b="15265"/>
          <a:stretch/>
        </p:blipFill>
        <p:spPr>
          <a:xfrm>
            <a:off x="-720294" y="1691322"/>
            <a:ext cx="18315991" cy="648896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Snow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46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_org_Page_06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0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_org_Page_06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94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RESENTATION_org_Page_07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4" b="10494"/>
          <a:stretch>
            <a:fillRect/>
          </a:stretch>
        </p:blipFill>
        <p:spPr>
          <a:xfrm>
            <a:off x="360291" y="2313087"/>
            <a:ext cx="11945519" cy="423204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4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RESENTATION_org_Page_07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81" r="-13281"/>
          <a:stretch>
            <a:fillRect/>
          </a:stretch>
        </p:blipFill>
        <p:spPr>
          <a:xfrm>
            <a:off x="360292" y="1602531"/>
            <a:ext cx="13951160" cy="49425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62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Chart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Remember, to provide clarity.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68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Bar or Column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31562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Most common chart because it is quick to compare information reveling highs and lows.</a:t>
            </a:r>
          </a:p>
          <a:p>
            <a:endParaRPr lang="en-US" dirty="0"/>
          </a:p>
          <a:p>
            <a:r>
              <a:rPr lang="en-US" dirty="0" smtClean="0"/>
              <a:t>When to Use</a:t>
            </a:r>
          </a:p>
          <a:p>
            <a:pPr lvl="1"/>
            <a:r>
              <a:rPr lang="en-US" dirty="0" smtClean="0"/>
              <a:t>Comparing </a:t>
            </a:r>
            <a:r>
              <a:rPr lang="en-US" dirty="0"/>
              <a:t>data across categories. </a:t>
            </a:r>
          </a:p>
          <a:p>
            <a:r>
              <a:rPr lang="en-US" dirty="0" smtClean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shirts in different </a:t>
            </a:r>
            <a:r>
              <a:rPr lang="en-US" dirty="0" smtClean="0"/>
              <a:t>sizes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ebsite </a:t>
            </a:r>
            <a:r>
              <a:rPr lang="en-US" dirty="0"/>
              <a:t>traffic by origination </a:t>
            </a:r>
            <a:r>
              <a:rPr lang="en-US" dirty="0" smtClean="0"/>
              <a:t>site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ercent </a:t>
            </a:r>
            <a:r>
              <a:rPr lang="en-US" dirty="0"/>
              <a:t>of spending by department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/>
              <a:t>Add color to bars for more </a:t>
            </a:r>
            <a:r>
              <a:rPr lang="en-US" dirty="0" smtClean="0"/>
              <a:t>impact	</a:t>
            </a:r>
          </a:p>
          <a:p>
            <a:pPr lvl="1"/>
            <a:r>
              <a:rPr lang="en-US" dirty="0"/>
              <a:t>Use stacked bars or side-by-side </a:t>
            </a:r>
            <a:r>
              <a:rPr lang="en-US" dirty="0" smtClean="0"/>
              <a:t>bars for depth</a:t>
            </a:r>
          </a:p>
          <a:p>
            <a:pPr lvl="1"/>
            <a:r>
              <a:rPr lang="en-US" dirty="0" smtClean="0"/>
              <a:t>Use Both sides of the axis for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2728025"/>
            <a:ext cx="5956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purpose of a chart is to bring clarity to the data. Nothing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Line Chart or Fever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31562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Very common chart because it is quick to see trends</a:t>
            </a:r>
          </a:p>
          <a:p>
            <a:endParaRPr lang="en-US" dirty="0"/>
          </a:p>
          <a:p>
            <a:r>
              <a:rPr lang="en-US" dirty="0" smtClean="0"/>
              <a:t>When to Use</a:t>
            </a:r>
          </a:p>
          <a:p>
            <a:pPr lvl="1"/>
            <a:r>
              <a:rPr lang="en-US" dirty="0" smtClean="0"/>
              <a:t>Comparing </a:t>
            </a:r>
            <a:r>
              <a:rPr lang="en-US" dirty="0"/>
              <a:t>data </a:t>
            </a:r>
            <a:r>
              <a:rPr lang="en-US" dirty="0" smtClean="0"/>
              <a:t>over time</a:t>
            </a:r>
            <a:endParaRPr lang="en-US" dirty="0"/>
          </a:p>
          <a:p>
            <a:r>
              <a:rPr lang="en-US" dirty="0" smtClean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Stock </a:t>
            </a:r>
            <a:r>
              <a:rPr lang="en-US" dirty="0"/>
              <a:t>price change over a five- year </a:t>
            </a:r>
            <a:r>
              <a:rPr lang="en-US" dirty="0" smtClean="0"/>
              <a:t>period</a:t>
            </a:r>
          </a:p>
          <a:p>
            <a:pPr lvl="1"/>
            <a:r>
              <a:rPr lang="en-US" dirty="0" smtClean="0"/>
              <a:t>Website </a:t>
            </a:r>
            <a:r>
              <a:rPr lang="en-US" dirty="0"/>
              <a:t>page views during a </a:t>
            </a:r>
            <a:r>
              <a:rPr lang="en-US" dirty="0" smtClean="0"/>
              <a:t>month</a:t>
            </a:r>
          </a:p>
          <a:p>
            <a:pPr lvl="1"/>
            <a:r>
              <a:rPr lang="en-US" dirty="0" smtClean="0"/>
              <a:t>Costs by quarter.</a:t>
            </a:r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 smtClean="0"/>
              <a:t>Add color to lines for more impact	</a:t>
            </a:r>
          </a:p>
          <a:p>
            <a:pPr lvl="1"/>
            <a:r>
              <a:rPr lang="en-US" dirty="0" smtClean="0"/>
              <a:t>Combine with bar charts for comparison</a:t>
            </a:r>
          </a:p>
          <a:p>
            <a:pPr lvl="1"/>
            <a:r>
              <a:rPr lang="en-US" dirty="0" smtClean="0"/>
              <a:t>Share Space to show volume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681" y="2170324"/>
            <a:ext cx="4492356" cy="46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0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Pie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31562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Very common chart but overused often. </a:t>
            </a:r>
            <a:endParaRPr lang="en-US" dirty="0"/>
          </a:p>
          <a:p>
            <a:r>
              <a:rPr lang="en-US" dirty="0" smtClean="0"/>
              <a:t>When to Use</a:t>
            </a:r>
          </a:p>
          <a:p>
            <a:pPr lvl="1"/>
            <a:r>
              <a:rPr lang="en-US" dirty="0" smtClean="0"/>
              <a:t>Relative Proportions</a:t>
            </a:r>
          </a:p>
          <a:p>
            <a:pPr lvl="1"/>
            <a:r>
              <a:rPr lang="en-US" dirty="0" smtClean="0"/>
              <a:t>Percentages of totals</a:t>
            </a:r>
            <a:endParaRPr lang="en-US" dirty="0"/>
          </a:p>
          <a:p>
            <a:r>
              <a:rPr lang="en-US" dirty="0" smtClean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Percentage of budget spent by department</a:t>
            </a:r>
          </a:p>
          <a:p>
            <a:pPr lvl="1"/>
            <a:r>
              <a:rPr lang="en-US" dirty="0" smtClean="0"/>
              <a:t>Website visitors by browser</a:t>
            </a:r>
          </a:p>
          <a:p>
            <a:pPr lvl="1"/>
            <a:r>
              <a:rPr lang="en-US" dirty="0" smtClean="0"/>
              <a:t>Costs by category</a:t>
            </a:r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 smtClean="0"/>
              <a:t>Must show differences and be obvious</a:t>
            </a:r>
          </a:p>
          <a:p>
            <a:pPr lvl="1"/>
            <a:r>
              <a:rPr lang="en-US" dirty="0" smtClean="0"/>
              <a:t>Not too many categories</a:t>
            </a:r>
          </a:p>
          <a:p>
            <a:pPr lvl="1"/>
            <a:r>
              <a:rPr lang="en-US" dirty="0" smtClean="0"/>
              <a:t>Try overlays and extra data for clarity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34" y="1828800"/>
            <a:ext cx="4597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72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31562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Show location data</a:t>
            </a:r>
            <a:endParaRPr lang="en-US" dirty="0"/>
          </a:p>
          <a:p>
            <a:r>
              <a:rPr lang="en-US" dirty="0" smtClean="0"/>
              <a:t>When to Use</a:t>
            </a:r>
          </a:p>
          <a:p>
            <a:pPr lvl="1"/>
            <a:r>
              <a:rPr lang="en-US" dirty="0" smtClean="0"/>
              <a:t>Show data and the location</a:t>
            </a:r>
          </a:p>
          <a:p>
            <a:r>
              <a:rPr lang="en-US" dirty="0" smtClean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Reports by State</a:t>
            </a:r>
          </a:p>
          <a:p>
            <a:pPr lvl="1"/>
            <a:r>
              <a:rPr lang="en-US" dirty="0" smtClean="0"/>
              <a:t>Website visitors by county or country</a:t>
            </a:r>
          </a:p>
          <a:p>
            <a:pPr lvl="1"/>
            <a:r>
              <a:rPr lang="en-US" dirty="0" smtClean="0"/>
              <a:t>Accidents by Zip code</a:t>
            </a:r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 smtClean="0"/>
              <a:t>People must know the location</a:t>
            </a:r>
          </a:p>
          <a:p>
            <a:pPr lvl="1"/>
            <a:r>
              <a:rPr lang="en-US" dirty="0" smtClean="0"/>
              <a:t>Simplify when possible</a:t>
            </a:r>
          </a:p>
          <a:p>
            <a:pPr lvl="1"/>
            <a:r>
              <a:rPr lang="en-US" dirty="0" smtClean="0"/>
              <a:t>Try overlays and layers of data for clarity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56" y="1028541"/>
            <a:ext cx="5454478" cy="421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59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Scatter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31562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For deeper, complex data</a:t>
            </a:r>
          </a:p>
          <a:p>
            <a:r>
              <a:rPr lang="en-US" dirty="0" smtClean="0"/>
              <a:t>When to Use</a:t>
            </a:r>
          </a:p>
          <a:p>
            <a:pPr lvl="1"/>
            <a:r>
              <a:rPr lang="en-US" dirty="0"/>
              <a:t>To give sense of trends, concentrations and outliers</a:t>
            </a:r>
          </a:p>
          <a:p>
            <a:r>
              <a:rPr lang="en-US" dirty="0" smtClean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/>
              <a:t>technology early adopters’ and laggards’ purchase patterns of smart </a:t>
            </a:r>
            <a:r>
              <a:rPr lang="en-US" dirty="0" smtClean="0"/>
              <a:t>phones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 smtClean="0"/>
              <a:t>Must show differences</a:t>
            </a:r>
          </a:p>
          <a:p>
            <a:pPr lvl="1"/>
            <a:r>
              <a:rPr lang="en-US" dirty="0" smtClean="0"/>
              <a:t>Carful, not too much</a:t>
            </a:r>
          </a:p>
          <a:p>
            <a:pPr lvl="1"/>
            <a:r>
              <a:rPr lang="en-US" dirty="0" smtClean="0"/>
              <a:t>Must be the right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616753"/>
            <a:ext cx="7620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Gantt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31562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Good for illustrating </a:t>
            </a:r>
            <a:r>
              <a:rPr lang="en-US" dirty="0"/>
              <a:t>the start and finish </a:t>
            </a:r>
            <a:r>
              <a:rPr lang="en-US" dirty="0" smtClean="0"/>
              <a:t>dates</a:t>
            </a:r>
          </a:p>
          <a:p>
            <a:r>
              <a:rPr lang="en-US" dirty="0" smtClean="0"/>
              <a:t>When to Use</a:t>
            </a:r>
          </a:p>
          <a:p>
            <a:pPr lvl="1"/>
            <a:r>
              <a:rPr lang="en-US" dirty="0" smtClean="0"/>
              <a:t>To show how tasks are related to a single project.</a:t>
            </a:r>
            <a:endParaRPr lang="en-US" dirty="0"/>
          </a:p>
          <a:p>
            <a:r>
              <a:rPr lang="en-US" dirty="0" smtClean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Project Schedule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 smtClean="0"/>
              <a:t>Time only</a:t>
            </a:r>
          </a:p>
          <a:p>
            <a:pPr lvl="1"/>
            <a:r>
              <a:rPr lang="en-US" dirty="0" smtClean="0"/>
              <a:t>Use colors and shading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44" y="2954215"/>
            <a:ext cx="6246056" cy="39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26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325686" cy="6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19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Bubble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31562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Used with maps and scatter plots.</a:t>
            </a:r>
          </a:p>
          <a:p>
            <a:r>
              <a:rPr lang="en-US" dirty="0" smtClean="0"/>
              <a:t>When to Use</a:t>
            </a:r>
          </a:p>
          <a:p>
            <a:pPr lvl="1"/>
            <a:r>
              <a:rPr lang="en-US" dirty="0" smtClean="0"/>
              <a:t>To show </a:t>
            </a:r>
            <a:r>
              <a:rPr lang="en-US" dirty="0"/>
              <a:t>accentuate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/>
              <a:t>class attendance by department and time of day</a:t>
            </a:r>
            <a:endParaRPr lang="en-US" dirty="0" smtClean="0"/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 smtClean="0"/>
              <a:t>Humans have trouble with comprehending the area of a circle so use with caution.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73" y="365760"/>
            <a:ext cx="6696221" cy="28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48" y="168811"/>
            <a:ext cx="9810294" cy="6728253"/>
          </a:xfrm>
        </p:spPr>
      </p:pic>
    </p:spTree>
    <p:extLst>
      <p:ext uri="{BB962C8B-B14F-4D97-AF65-F5344CB8AC3E}">
        <p14:creationId xmlns:p14="http://schemas.microsoft.com/office/powerpoint/2010/main" val="1407007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Heat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31562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Compare </a:t>
            </a:r>
            <a:r>
              <a:rPr lang="en-US" dirty="0"/>
              <a:t>data across two categories using </a:t>
            </a:r>
            <a:r>
              <a:rPr lang="en-US" dirty="0" smtClean="0"/>
              <a:t>color</a:t>
            </a:r>
          </a:p>
          <a:p>
            <a:r>
              <a:rPr lang="en-US" dirty="0" smtClean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/>
              <a:t>segmentation analysis of </a:t>
            </a:r>
            <a:r>
              <a:rPr lang="en-US" dirty="0" smtClean="0"/>
              <a:t>a region.</a:t>
            </a:r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 smtClean="0"/>
              <a:t>Shading works better than different colors..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34" y="4004468"/>
            <a:ext cx="8229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65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54512" cy="68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br>
              <a:rPr lang="en-US" dirty="0" smtClean="0"/>
            </a:br>
            <a:r>
              <a:rPr lang="en-US" dirty="0" smtClean="0"/>
              <a:t>Art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Alberto Cairo</a:t>
            </a:r>
            <a:endParaRPr lang="en-US" dirty="0"/>
          </a:p>
        </p:txBody>
      </p:sp>
      <p:pic>
        <p:nvPicPr>
          <p:cNvPr id="4" name="Picture 3" descr="the-functional-art-an-introduction-to-information-graphics-and-visualization-voices-that-matter-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91" y="398526"/>
            <a:ext cx="4648563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</a:t>
            </a:r>
            <a:r>
              <a:rPr lang="en-US" dirty="0" err="1" smtClean="0"/>
              <a:t>Treemaps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31562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Shows how different </a:t>
            </a:r>
            <a:r>
              <a:rPr lang="en-US" dirty="0"/>
              <a:t>pieces relate to the </a:t>
            </a:r>
            <a:r>
              <a:rPr lang="en-US" dirty="0" smtClean="0"/>
              <a:t>whole.  A series </a:t>
            </a:r>
            <a:r>
              <a:rPr lang="en-US" dirty="0"/>
              <a:t>of rectangles, nested within other </a:t>
            </a:r>
            <a:r>
              <a:rPr lang="en-US" dirty="0" smtClean="0"/>
              <a:t>rectangles</a:t>
            </a:r>
          </a:p>
          <a:p>
            <a:r>
              <a:rPr lang="en-US" dirty="0"/>
              <a:t> </a:t>
            </a:r>
            <a:r>
              <a:rPr lang="en-US" dirty="0" smtClean="0"/>
              <a:t>Show </a:t>
            </a:r>
            <a:r>
              <a:rPr lang="en-US" dirty="0"/>
              <a:t>hierarchical data as a proportion to the whole</a:t>
            </a:r>
            <a:endParaRPr lang="en-US" dirty="0"/>
          </a:p>
          <a:p>
            <a:r>
              <a:rPr lang="en-US" dirty="0" smtClean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storage usage across computers</a:t>
            </a:r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 smtClean="0"/>
              <a:t>Color rectangles </a:t>
            </a:r>
            <a:r>
              <a:rPr lang="en-US" dirty="0"/>
              <a:t>by a </a:t>
            </a:r>
            <a:r>
              <a:rPr lang="en-US" dirty="0" smtClean="0"/>
              <a:t>category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11" y="2149690"/>
            <a:ext cx="3470501" cy="46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86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</a:t>
            </a:r>
            <a:r>
              <a:rPr lang="en-US" dirty="0" err="1" smtClean="0"/>
              <a:t>Treemaps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247" y="0"/>
            <a:ext cx="3299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96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Data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10031562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Compare information quickly on multiple levels</a:t>
            </a:r>
          </a:p>
          <a:p>
            <a:r>
              <a:rPr lang="en-US" dirty="0"/>
              <a:t> </a:t>
            </a:r>
            <a:r>
              <a:rPr lang="en-US" dirty="0" smtClean="0"/>
              <a:t>Shows differences and similarities </a:t>
            </a:r>
            <a:endParaRPr lang="en-US" dirty="0"/>
          </a:p>
          <a:p>
            <a:r>
              <a:rPr lang="en-US" dirty="0" smtClean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Hurricanes over time, </a:t>
            </a:r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 smtClean="0"/>
              <a:t>Make it clean and simple with colors.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54" y="2171360"/>
            <a:ext cx="6424246" cy="46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30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is Clarity: Remove to Improve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Darkhorse</a:t>
            </a:r>
            <a:r>
              <a:rPr lang="en-US" dirty="0" smtClean="0"/>
              <a:t> Analytics</a:t>
            </a:r>
          </a:p>
          <a:p>
            <a:r>
              <a:rPr lang="en-US" dirty="0"/>
              <a:t>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cherdarchuk</a:t>
            </a:r>
            <a:r>
              <a:rPr lang="en-US" dirty="0"/>
              <a:t>/clear-off-the-table</a:t>
            </a:r>
          </a:p>
        </p:txBody>
      </p:sp>
    </p:spTree>
    <p:extLst>
      <p:ext uri="{BB962C8B-B14F-4D97-AF65-F5344CB8AC3E}">
        <p14:creationId xmlns:p14="http://schemas.microsoft.com/office/powerpoint/2010/main" val="1571272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Truth and Clarity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 and mislead intentionally and unintentionally.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48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in Scale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796504"/>
            <a:ext cx="8594725" cy="2415930"/>
          </a:xfrm>
        </p:spPr>
      </p:pic>
    </p:spTree>
    <p:extLst>
      <p:ext uri="{BB962C8B-B14F-4D97-AF65-F5344CB8AC3E}">
        <p14:creationId xmlns:p14="http://schemas.microsoft.com/office/powerpoint/2010/main" val="1096684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1147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92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Women in Workplace (Another Way)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8549450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5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in Observations</a:t>
            </a:r>
            <a:endParaRPr lang="en-US" dirty="0"/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862552"/>
            <a:ext cx="8594725" cy="4283834"/>
          </a:xfrm>
        </p:spPr>
      </p:pic>
    </p:spTree>
    <p:extLst>
      <p:ext uri="{BB962C8B-B14F-4D97-AF65-F5344CB8AC3E}">
        <p14:creationId xmlns:p14="http://schemas.microsoft.com/office/powerpoint/2010/main" val="1180901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Correlation != Causation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9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infographics art?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RESENTATION_org_Page_0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9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RESENTATION_org_Page_0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9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infographics </a:t>
            </a:r>
            <a:r>
              <a:rPr lang="en-US" dirty="0" smtClean="0"/>
              <a:t>news?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4121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92</TotalTime>
  <Words>585</Words>
  <Application>Microsoft Macintosh PowerPoint</Application>
  <PresentationFormat>Widescreen</PresentationFormat>
  <Paragraphs>137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Century Schoolbook</vt:lpstr>
      <vt:lpstr>Wingdings 2</vt:lpstr>
      <vt:lpstr>Arial</vt:lpstr>
      <vt:lpstr>View</vt:lpstr>
      <vt:lpstr>Graphic Forms</vt:lpstr>
      <vt:lpstr>Purpose:</vt:lpstr>
      <vt:lpstr>Clarity</vt:lpstr>
      <vt:lpstr>Functional  Art </vt:lpstr>
      <vt:lpstr>Are infographics art?</vt:lpstr>
      <vt:lpstr>PowerPoint Presentation</vt:lpstr>
      <vt:lpstr>PowerPoint Presentation</vt:lpstr>
      <vt:lpstr>PowerPoint Presentation</vt:lpstr>
      <vt:lpstr>Are infographics news?</vt:lpstr>
      <vt:lpstr>PowerPoint Presentation</vt:lpstr>
      <vt:lpstr>What  is the  difference  between  art and  functional art?</vt:lpstr>
      <vt:lpstr>Art?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from History</vt:lpstr>
      <vt:lpstr>1776</vt:lpstr>
      <vt:lpstr>1854</vt:lpstr>
      <vt:lpstr>John Snow</vt:lpstr>
      <vt:lpstr>PowerPoint Presentation</vt:lpstr>
      <vt:lpstr>PowerPoint Presentation</vt:lpstr>
      <vt:lpstr>1869</vt:lpstr>
      <vt:lpstr>1933</vt:lpstr>
      <vt:lpstr>Chart Types</vt:lpstr>
      <vt:lpstr>1. Bar or Column Chart</vt:lpstr>
      <vt:lpstr>2. Line Chart or Fever lines</vt:lpstr>
      <vt:lpstr>3. Pie Chart</vt:lpstr>
      <vt:lpstr>4. Maps</vt:lpstr>
      <vt:lpstr>5. Scatter Plot</vt:lpstr>
      <vt:lpstr>6. Gantt Chart</vt:lpstr>
      <vt:lpstr>PowerPoint Presentation</vt:lpstr>
      <vt:lpstr>7. Bubble Chart</vt:lpstr>
      <vt:lpstr>PowerPoint Presentation</vt:lpstr>
      <vt:lpstr>8. Heat Maps</vt:lpstr>
      <vt:lpstr>PowerPoint Presentation</vt:lpstr>
      <vt:lpstr>9. Treemaps</vt:lpstr>
      <vt:lpstr>9. Treemaps</vt:lpstr>
      <vt:lpstr>10. Data Tables</vt:lpstr>
      <vt:lpstr>Goal is Clarity: Remove to Improve</vt:lpstr>
      <vt:lpstr>Truth and Clarity</vt:lpstr>
      <vt:lpstr>Truth in Scale</vt:lpstr>
      <vt:lpstr>PowerPoint Presentation</vt:lpstr>
      <vt:lpstr>Women in Workplace (Another Way)</vt:lpstr>
      <vt:lpstr>Truth in Observations</vt:lpstr>
      <vt:lpstr>Correlation != Causation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 Forms</dc:title>
  <dc:creator>Microsoft Office User</dc:creator>
  <cp:lastModifiedBy>Microsoft Office User</cp:lastModifiedBy>
  <cp:revision>15</cp:revision>
  <dcterms:created xsi:type="dcterms:W3CDTF">2016-10-25T12:16:58Z</dcterms:created>
  <dcterms:modified xsi:type="dcterms:W3CDTF">2016-10-25T13:49:06Z</dcterms:modified>
</cp:coreProperties>
</file>